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32" r:id="rId3"/>
    <p:sldId id="324" r:id="rId4"/>
    <p:sldId id="327" r:id="rId5"/>
    <p:sldId id="329" r:id="rId6"/>
    <p:sldId id="334" r:id="rId7"/>
    <p:sldId id="333" r:id="rId8"/>
  </p:sldIdLst>
  <p:sldSz cx="9144000" cy="6858000" type="screen4x3"/>
  <p:notesSz cx="6784975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o Odisharia" initials="N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9E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952" autoAdjust="0"/>
    <p:restoredTop sz="99205" autoAdjust="0"/>
  </p:normalViewPr>
  <p:slideViewPr>
    <p:cSldViewPr>
      <p:cViewPr>
        <p:scale>
          <a:sx n="90" d="100"/>
          <a:sy n="90" d="100"/>
        </p:scale>
        <p:origin x="-2016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3444" y="-120"/>
      </p:cViewPr>
      <p:guideLst>
        <p:guide orient="horz" pos="3120"/>
        <p:guide pos="21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325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3947286A-1425-4EA7-8CA9-58ADBFBB5382}" type="datetimeFigureOut">
              <a:rPr lang="en-US" smtClean="0"/>
              <a:t>3/20/2018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325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5959DA98-8EB0-4C78-8798-DD30DDA84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342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325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0D43F5D-34C0-4A12-984F-9BBD09DAF1BB}" type="datetimeFigureOut">
              <a:rPr lang="en-US" smtClean="0"/>
              <a:pPr/>
              <a:t>3/20/2018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498" y="4705351"/>
            <a:ext cx="5427980" cy="4457700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325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B2EDE394-3571-4494-8332-A1D3D841FE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53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DE394-3571-4494-8332-A1D3D841FE4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671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BA286-83BE-46FF-8FDD-19FE3CA107B6}" type="datetimeFigureOut">
              <a:rPr lang="ru-RU" smtClean="0"/>
              <a:pPr/>
              <a:t>20.03.2018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MOH pp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919551" y="381000"/>
            <a:ext cx="5638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000" b="1" dirty="0" smtClean="0">
                <a:solidFill>
                  <a:srgbClr val="008080"/>
                </a:solidFill>
              </a:rPr>
              <a:t>შრომის ინსპექტირების დეპარტამენტი </a:t>
            </a:r>
            <a:r>
              <a:rPr lang="ka-GE" sz="2000" b="1" i="1" dirty="0" smtClean="0">
                <a:solidFill>
                  <a:srgbClr val="008080"/>
                </a:solidFill>
              </a:rPr>
              <a:t>არსებული სიტუაცია</a:t>
            </a:r>
            <a:endParaRPr lang="en-US" sz="2000" b="1" i="1" dirty="0">
              <a:solidFill>
                <a:srgbClr val="00808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529552"/>
              </p:ext>
            </p:extLst>
          </p:nvPr>
        </p:nvGraphicFramePr>
        <p:xfrm>
          <a:off x="190501" y="1564780"/>
          <a:ext cx="8877299" cy="41502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5023"/>
                <a:gridCol w="2021594"/>
                <a:gridCol w="2160553"/>
                <a:gridCol w="2570129"/>
              </a:tblGrid>
              <a:tr h="301261"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u="none" strike="noStrike" dirty="0" smtClean="0">
                          <a:effectLst/>
                        </a:rPr>
                        <a:t>დეპარტამენტის</a:t>
                      </a:r>
                      <a:r>
                        <a:rPr lang="ka-GE" sz="1100" b="1" u="none" strike="noStrike" baseline="0" dirty="0" smtClean="0">
                          <a:effectLst/>
                        </a:rPr>
                        <a:t> სტრუქტურა და მანდატი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ადამიანური რესურსები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u="none" strike="noStrike" dirty="0" smtClean="0">
                          <a:effectLst/>
                        </a:rPr>
                        <a:t>ფინანსური რესურსი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ტექნიკური აღჭურვილობა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464869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3350071">
                <a:tc>
                  <a:txBody>
                    <a:bodyPr/>
                    <a:lstStyle/>
                    <a:p>
                      <a:pPr algn="ctr" rtl="0" fontAlgn="t"/>
                      <a:r>
                        <a:rPr lang="ka-GE" sz="1100" u="none" strike="noStrike" dirty="0" smtClean="0">
                          <a:effectLst/>
                        </a:rPr>
                        <a:t>დეპარტქამენტის უფროსი</a:t>
                      </a:r>
                    </a:p>
                    <a:p>
                      <a:pPr algn="ctr" rtl="0" fontAlgn="t"/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დეპარტამენტის უფროსი - ვაკანტური;</a:t>
                      </a:r>
                    </a:p>
                    <a:p>
                      <a:pPr algn="ctr" fontAlgn="t"/>
                      <a:endParaRPr lang="ka-GE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t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უფროსი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სპეციალისი - </a:t>
                      </a:r>
                    </a:p>
                    <a:p>
                      <a:pPr algn="ctr" fontAlgn="t"/>
                      <a:endParaRPr lang="ka-GE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t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შრომის ინსპექტორი</a:t>
                      </a:r>
                      <a:r>
                        <a:rPr lang="ka-GE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-25</a:t>
                      </a:r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შტატგარეშე თანამშრომელი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u="none" strike="noStrike" baseline="0" dirty="0" smtClean="0">
                          <a:effectLst/>
                        </a:rPr>
                        <a:t>2017 წ ბიუჯეტი-</a:t>
                      </a:r>
                    </a:p>
                    <a:p>
                      <a:pPr algn="ctr" fontAlgn="t"/>
                      <a:r>
                        <a:rPr lang="ka-GE" sz="1100" u="none" strike="noStrike" baseline="0" dirty="0" smtClean="0">
                          <a:effectLst/>
                        </a:rPr>
                        <a:t>2017 წ საკასო ხარჯი-</a:t>
                      </a:r>
                    </a:p>
                    <a:p>
                      <a:pPr algn="ctr" fontAlgn="t"/>
                      <a:endParaRPr lang="ka-GE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t"/>
                      <a:r>
                        <a:rPr lang="ka-GE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2018 წ ბიუჯეტი -- 910 000 ლარი</a:t>
                      </a:r>
                    </a:p>
                    <a:p>
                      <a:pPr algn="ctr" fontAlgn="t"/>
                      <a:endParaRPr lang="ka-GE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ka-GE" sz="1100" u="none" strike="noStrike" dirty="0" smtClean="0">
                          <a:effectLst/>
                        </a:rPr>
                        <a:t>  1 მანქანა - </a:t>
                      </a:r>
                      <a:r>
                        <a:rPr lang="en-US" sz="1100" u="none" strike="noStrike" dirty="0" smtClean="0">
                          <a:effectLst/>
                        </a:rPr>
                        <a:t>TOYOTA</a:t>
                      </a:r>
                      <a:r>
                        <a:rPr lang="en-US" sz="1100" u="none" strike="noStrike" baseline="0" dirty="0" smtClean="0">
                          <a:effectLst/>
                        </a:rPr>
                        <a:t> XXXX </a:t>
                      </a:r>
                      <a:r>
                        <a:rPr lang="ka-GE" sz="1100" u="none" strike="noStrike" baseline="0" dirty="0" smtClean="0">
                          <a:effectLst/>
                        </a:rPr>
                        <a:t>განკუთვნილი დეპ. უფროსისათვის</a:t>
                      </a:r>
                      <a:endParaRPr lang="en-US" sz="1100" u="none" strike="noStrike" baseline="0" dirty="0" smtClean="0">
                        <a:effectLst/>
                      </a:endParaRPr>
                    </a:p>
                    <a:p>
                      <a:pPr algn="l" rtl="0" fontAlgn="t"/>
                      <a:endParaRPr lang="ka-GE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rtl="0" fontAlgn="t"/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???</a:t>
                      </a:r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კომპიუტერი</a:t>
                      </a:r>
                    </a:p>
                    <a:p>
                      <a:pPr algn="l" rtl="0" fontAlgn="t"/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??? ლეპტოპი</a:t>
                      </a:r>
                    </a:p>
                    <a:p>
                      <a:pPr algn="l" rtl="0" fontAlgn="t"/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??? პროგრამა (</a:t>
                      </a:r>
                      <a:r>
                        <a:rPr lang="en-US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soft)</a:t>
                      </a:r>
                      <a:endParaRPr lang="ka-GE" sz="11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rtl="0" fontAlgn="t"/>
                      <a:r>
                        <a:rPr lang="ka-GE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??? პერსონალური ეკიპირება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14" name="Picture 13" descr="C:\Users\nodisharia\AppData\Local\Microsoft\Windows\Temporary Internet Files\Content.IE5\K0O7W0UI\768px-User_icon_2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9999" y="1889125"/>
            <a:ext cx="54927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C:\Program Files (x86)\Microsoft Office\MEDIA\CAGCAT10\j0300520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905000"/>
            <a:ext cx="579555" cy="498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0" descr="C:\Users\nodisharia\AppData\Local\Microsoft\Windows\Temporary Internet Files\Content.IE5\DE4CGPLA\768px-Building2.svg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77150"/>
            <a:ext cx="763788" cy="73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Image result for money lari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2852" y="1883032"/>
            <a:ext cx="505948" cy="479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10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5029200" y="3362235"/>
            <a:ext cx="396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1752600" y="381000"/>
            <a:ext cx="7239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a-GE" sz="2400" b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სამომავლო ხედვა</a:t>
            </a:r>
          </a:p>
          <a:p>
            <a:pPr algn="ctr">
              <a:buNone/>
            </a:pPr>
            <a:r>
              <a:rPr lang="ka-GE" sz="2400" b="1" i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სტრუქტურა და მანდატი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524000"/>
            <a:ext cx="4600575" cy="408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04800" y="1938352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>
                <a:solidFill>
                  <a:srgbClr val="008080"/>
                </a:solidFill>
                <a:latin typeface="Acad Nusx Geo" pitchFamily="34" charset="0"/>
              </a:rPr>
              <a:t>მანდატი: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18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5029200" y="3362235"/>
            <a:ext cx="3962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381000"/>
            <a:ext cx="868680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a-GE" sz="2800" b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სამომავლო ხედვა</a:t>
            </a:r>
          </a:p>
          <a:p>
            <a:pPr algn="ctr"/>
            <a:r>
              <a:rPr lang="ka-GE" sz="2800" b="1" i="1" dirty="0">
                <a:solidFill>
                  <a:srgbClr val="008080"/>
                </a:solidFill>
              </a:rPr>
              <a:t>ადამიანური </a:t>
            </a:r>
            <a:r>
              <a:rPr lang="ka-GE" sz="2800" b="1" i="1" dirty="0" smtClean="0">
                <a:solidFill>
                  <a:srgbClr val="008080"/>
                </a:solidFill>
              </a:rPr>
              <a:t>რესურსები</a:t>
            </a:r>
          </a:p>
          <a:p>
            <a:pPr algn="ctr"/>
            <a:endParaRPr lang="en-US" sz="1600" b="1" i="1" dirty="0">
              <a:solidFill>
                <a:srgbClr val="008080"/>
              </a:solidFill>
            </a:endParaRPr>
          </a:p>
          <a:p>
            <a:r>
              <a:rPr lang="ka-GE" sz="1600" b="1" dirty="0" smtClean="0"/>
              <a:t>შრომის </a:t>
            </a:r>
            <a:r>
              <a:rPr lang="ka-GE" sz="1600" b="1" dirty="0"/>
              <a:t>ინსპექტორების რაოდენობის </a:t>
            </a:r>
            <a:r>
              <a:rPr lang="ka-GE" sz="1600" b="1" dirty="0" smtClean="0"/>
              <a:t>განსაზღვრა:</a:t>
            </a:r>
            <a:endParaRPr lang="en-US" sz="16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dirty="0" smtClean="0"/>
              <a:t>1 </a:t>
            </a:r>
            <a:r>
              <a:rPr lang="ka-GE" sz="1600" dirty="0"/>
              <a:t>ინსპექტორი - </a:t>
            </a:r>
            <a:r>
              <a:rPr lang="en-US" sz="1600" dirty="0"/>
              <a:t>20,000 </a:t>
            </a:r>
            <a:r>
              <a:rPr lang="ka-GE" sz="1600" dirty="0"/>
              <a:t>დასაქმებულზე - გარდამავალი  ეკონომიკის მქონე ქვეყნებისთვის (</a:t>
            </a:r>
            <a:r>
              <a:rPr lang="en-US" sz="1600" dirty="0"/>
              <a:t>transition economies</a:t>
            </a:r>
            <a:r>
              <a:rPr lang="ka-GE" sz="1600" dirty="0" smtClean="0"/>
              <a:t>)</a:t>
            </a:r>
            <a:r>
              <a:rPr lang="ka-GE" sz="1600" dirty="0"/>
              <a:t> </a:t>
            </a:r>
            <a:r>
              <a:rPr lang="ka-GE" sz="1600" dirty="0" smtClean="0"/>
              <a:t>(შსო-ს მეთოდოლოგიით);</a:t>
            </a:r>
            <a:endParaRPr lang="en-US" sz="1600" dirty="0"/>
          </a:p>
          <a:p>
            <a:endParaRPr lang="en-US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 საქართველო </a:t>
            </a:r>
            <a:r>
              <a:rPr lang="ka-GE" sz="1600" dirty="0"/>
              <a:t>მიეკუთვნება გარდამავალი ეკონომიკის ქვეყნების </a:t>
            </a:r>
            <a:r>
              <a:rPr lang="ka-GE" sz="1600" dirty="0" smtClean="0"/>
              <a:t>რიგს, შესაბამისად შრომის ინსპექტირების ყველა სფეროზე გავრცელების შემთხვევაში საჭიროებს </a:t>
            </a:r>
            <a:r>
              <a:rPr lang="ka-GE" sz="1600" b="1" dirty="0" smtClean="0"/>
              <a:t>88 </a:t>
            </a:r>
            <a:r>
              <a:rPr lang="ka-GE" sz="1600" b="1" dirty="0"/>
              <a:t>შრომის</a:t>
            </a:r>
            <a:r>
              <a:rPr lang="ka-GE" sz="1600" dirty="0"/>
              <a:t> </a:t>
            </a:r>
            <a:r>
              <a:rPr lang="ka-GE" sz="1600" b="1" dirty="0" smtClean="0"/>
              <a:t>ინსპექტორს, რომელიც </a:t>
            </a:r>
            <a:r>
              <a:rPr lang="ka-GE" sz="1600" b="1" dirty="0"/>
              <a:t>მოემსახურება - 1 763 300 დასაქმებულს</a:t>
            </a:r>
            <a:r>
              <a:rPr lang="ka-GE" sz="1600" dirty="0"/>
              <a:t>  საქართველოში (საქსტატის </a:t>
            </a:r>
            <a:r>
              <a:rPr lang="ka-GE" sz="1600" dirty="0" smtClean="0"/>
              <a:t>მონაცემებით);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ka-GE" sz="16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ვინაიდან </a:t>
            </a:r>
            <a:r>
              <a:rPr lang="ka-GE" sz="1600" b="1" u="sng" dirty="0" smtClean="0"/>
              <a:t>2018 წელს </a:t>
            </a:r>
            <a:r>
              <a:rPr lang="ka-GE" sz="1600" dirty="0" smtClean="0"/>
              <a:t>შრომის ინსპექტირების გავრცელების სფეროდ განისაზღვრა მომეტებული რისკის მქონე მძიმე, მავნე და საშიშპირობებიანი სფეროები, შესაბამისად საჭირო ინსპექტორთა რაოდენობა განისაზღვროს </a:t>
            </a:r>
            <a:r>
              <a:rPr lang="ka-GE" sz="1600" b="1" u="sng" dirty="0" smtClean="0"/>
              <a:t>40 შრომის ინსპექტორით.</a:t>
            </a:r>
          </a:p>
          <a:p>
            <a:endParaRPr lang="ka-GE" sz="1600" b="1" u="sng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დღეის მდგომარეობით შტატგარეშე თანამშრომლად დასაქმებულია </a:t>
            </a:r>
            <a:r>
              <a:rPr lang="ka-GE" sz="1600" dirty="0" smtClean="0">
                <a:solidFill>
                  <a:srgbClr val="FF0000"/>
                </a:solidFill>
              </a:rPr>
              <a:t>25 </a:t>
            </a:r>
            <a:r>
              <a:rPr lang="ka-GE" sz="1600" dirty="0" smtClean="0"/>
              <a:t>შრომის ინსპექტორი, შესაბამისად საჭიროა </a:t>
            </a:r>
            <a:r>
              <a:rPr lang="ka-GE" sz="1600" b="1" u="sng" dirty="0" smtClean="0"/>
              <a:t>15 შრომის ინსპექტორის დამატება</a:t>
            </a:r>
            <a:r>
              <a:rPr lang="ka-GE" sz="1600" dirty="0" smtClean="0"/>
              <a:t>.</a:t>
            </a:r>
          </a:p>
          <a:p>
            <a:endParaRPr lang="ka-GE" sz="16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a-GE" sz="1600" dirty="0" smtClean="0"/>
              <a:t>შრომის ინსპექტორების გადამზადება.</a:t>
            </a:r>
            <a:endParaRPr lang="en-US" sz="1600" dirty="0"/>
          </a:p>
          <a:p>
            <a:r>
              <a:rPr lang="ka-GE" b="1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16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14400" y="381000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a-GE" sz="2400" b="1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სამომავლო </a:t>
            </a:r>
            <a:r>
              <a:rPr lang="ka-GE" sz="2400" b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ხედვა</a:t>
            </a:r>
          </a:p>
          <a:p>
            <a:pPr algn="ctr"/>
            <a:r>
              <a:rPr lang="ka-GE" sz="2400" b="1" i="1" dirty="0" smtClean="0">
                <a:solidFill>
                  <a:srgbClr val="008080"/>
                </a:solidFill>
              </a:rPr>
              <a:t>ტექნიკური აღჭურვა</a:t>
            </a:r>
            <a:endParaRPr lang="ka-GE" sz="2400" b="1" dirty="0">
              <a:solidFill>
                <a:srgbClr val="008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0500" y="1474887"/>
            <a:ext cx="8763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b="1" dirty="0" smtClean="0"/>
              <a:t>შრომის ინსპექტირების პროეცესის გამჭვირვალობის უზრუნველყოფა: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b="1" dirty="0" smtClean="0"/>
              <a:t>Body </a:t>
            </a:r>
            <a:r>
              <a:rPr lang="ka-GE" b="1" dirty="0"/>
              <a:t>Cam</a:t>
            </a:r>
            <a:r>
              <a:rPr lang="ka-GE" dirty="0"/>
              <a:t>-ები </a:t>
            </a:r>
            <a:r>
              <a:rPr lang="ka-GE" dirty="0" smtClean="0"/>
              <a:t>ჩამწერით - 40 ცალი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b="1" dirty="0" smtClean="0"/>
              <a:t>Tablet</a:t>
            </a:r>
            <a:r>
              <a:rPr lang="ka-GE" dirty="0" smtClean="0"/>
              <a:t> , GSM </a:t>
            </a:r>
            <a:r>
              <a:rPr lang="ka-GE" dirty="0"/>
              <a:t>მოდულით ელექტრონული ფორმების </a:t>
            </a:r>
            <a:r>
              <a:rPr lang="ka-GE" dirty="0" smtClean="0"/>
              <a:t>შესავსებად - 40 ცალი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a-GE" b="1" dirty="0" smtClean="0"/>
              <a:t>Soft-</a:t>
            </a:r>
            <a:r>
              <a:rPr lang="ka-GE" dirty="0" smtClean="0"/>
              <a:t>ი</a:t>
            </a:r>
            <a:endParaRPr lang="en-US" dirty="0"/>
          </a:p>
          <a:p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ka-GE" b="1" dirty="0" smtClean="0"/>
              <a:t>შრომის ინსპექტირების პროცესის  მობილობის  და ეფექტურობის უზრუნველყოფა: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ka-GE" dirty="0" smtClean="0"/>
              <a:t>მაღალი გამავლობის ავტომობილი - 1 ცალი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ka-GE" dirty="0" smtClean="0"/>
              <a:t>მტვრის, ხმაურის, განათების, ტემპერატურის, ტენიანობის და ა.შ საზომი მოწყობილობების შეძენა</a:t>
            </a:r>
          </a:p>
          <a:p>
            <a:endParaRPr lang="ka-GE" dirty="0"/>
          </a:p>
          <a:p>
            <a:r>
              <a:rPr lang="ka-GE" b="1" dirty="0" smtClean="0"/>
              <a:t>შრომის ინსპექტორების უსაფრთხოების უზრუნველყოფა: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ka-GE" dirty="0" smtClean="0"/>
              <a:t>პერსონალური ეკიპირების (ჩაფხუტი, ყურსაცავი, სათვალე, რესპირატორი, ლაბადა და ა.შ.) შეძენა - 40 ცალი</a:t>
            </a:r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962795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14400" y="381000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a-GE" sz="2400" b="1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სამომავლო </a:t>
            </a:r>
            <a:r>
              <a:rPr lang="ka-GE" sz="2400" b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ხედვა</a:t>
            </a:r>
          </a:p>
          <a:p>
            <a:pPr algn="ctr"/>
            <a:r>
              <a:rPr lang="ka-GE" sz="2400" b="1" i="1" dirty="0" smtClean="0">
                <a:solidFill>
                  <a:srgbClr val="008080"/>
                </a:solidFill>
              </a:rPr>
              <a:t>კომუნიკაციის სტრატეგია</a:t>
            </a:r>
            <a:endParaRPr lang="ka-GE" sz="2400" b="1" dirty="0">
              <a:solidFill>
                <a:srgbClr val="008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1905000"/>
            <a:ext cx="8763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a-GE" b="1" dirty="0" smtClean="0"/>
              <a:t>შრომის ინსპექტირების ინსტიტუტის მიმართ ნდობის ჩამოყალიბება: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dirty="0" smtClean="0"/>
              <a:t>შრომის ინსპექტირების დეპარტამენტის ბრენდის, ლოგოს და სლოგანის შექმნა.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dirty="0" smtClean="0"/>
              <a:t>საზოგადოებაში სწორი მოლოდინების ჩამოყალიბების მიზნით, დეპარტამენტის უფლებამოსილებების შესახებ საინფორმაციო  ვიდეო/აუდიო რგოლის და ვიზუალური მასალის შექმნა.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dirty="0" smtClean="0"/>
              <a:t>საერთაშორისო შრომის დღეს - 1 მაისს, 15 დამატებითი ინსპექტორის, დეპარტამენტის ახალი ბრენდის და სლოგანის საზოგადოებისთვის გაცნობა.</a:t>
            </a:r>
          </a:p>
          <a:p>
            <a:pPr algn="just"/>
            <a:r>
              <a:rPr lang="ka-GE" dirty="0" smtClean="0"/>
              <a:t> </a:t>
            </a:r>
            <a:endParaRPr lang="ka-GE" sz="2000" i="1" u="sng" dirty="0"/>
          </a:p>
        </p:txBody>
      </p:sp>
    </p:spTree>
    <p:extLst>
      <p:ext uri="{BB962C8B-B14F-4D97-AF65-F5344CB8AC3E}">
        <p14:creationId xmlns:p14="http://schemas.microsoft.com/office/powerpoint/2010/main" val="832311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14400" y="381000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a-GE" sz="2400" b="1" dirty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სამომავლო </a:t>
            </a:r>
            <a:r>
              <a:rPr lang="ka-GE" sz="2400" b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ხედვა</a:t>
            </a:r>
          </a:p>
          <a:p>
            <a:pPr algn="ctr"/>
            <a:r>
              <a:rPr lang="ka-GE" sz="2400" b="1" i="1" dirty="0" smtClean="0">
                <a:solidFill>
                  <a:srgbClr val="008080"/>
                </a:solidFill>
              </a:rPr>
              <a:t>ფინანსური რესურსი</a:t>
            </a:r>
            <a:endParaRPr lang="ka-GE" sz="2400" b="1" dirty="0">
              <a:solidFill>
                <a:srgbClr val="008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" y="1905000"/>
            <a:ext cx="8763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dirty="0" smtClean="0"/>
              <a:t>დამატებით საჭირო რესურსი: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1600" dirty="0" smtClean="0"/>
              <a:t>15 შრომის ინსპექტორის ხელფასი (მაისი-დეკემბერი)- 18 750ლ/თვეში= </a:t>
            </a:r>
            <a:r>
              <a:rPr lang="ka-GE" sz="1600" b="1" u="sng" dirty="0" smtClean="0"/>
              <a:t>150 000 ლარი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1600" b="1" dirty="0" smtClean="0"/>
              <a:t>Body Cam</a:t>
            </a:r>
            <a:endParaRPr lang="ka-GE" sz="1600" dirty="0" smtClean="0"/>
          </a:p>
          <a:p>
            <a:r>
              <a:rPr lang="ka-GE" sz="1600" dirty="0" smtClean="0"/>
              <a:t>Min</a:t>
            </a:r>
            <a:r>
              <a:rPr lang="ka-GE" sz="1600" dirty="0"/>
              <a:t>: </a:t>
            </a:r>
            <a:r>
              <a:rPr lang="ka-GE" sz="1600" dirty="0" smtClean="0"/>
              <a:t>$200*40=$8 </a:t>
            </a:r>
            <a:r>
              <a:rPr lang="ka-GE" sz="1600" dirty="0"/>
              <a:t>000 </a:t>
            </a:r>
            <a:r>
              <a:rPr lang="ka-GE" sz="1600" dirty="0" smtClean="0"/>
              <a:t>–( </a:t>
            </a:r>
            <a:r>
              <a:rPr lang="ka-GE" sz="1600" dirty="0"/>
              <a:t>2,45  ვალუტის  კურსით ) </a:t>
            </a:r>
            <a:r>
              <a:rPr lang="ka-GE" sz="1600" b="1" u="sng" dirty="0">
                <a:solidFill>
                  <a:schemeClr val="bg1">
                    <a:lumMod val="50000"/>
                  </a:schemeClr>
                </a:solidFill>
              </a:rPr>
              <a:t>19 600 ლარი 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ka-GE" sz="1600" dirty="0" smtClean="0"/>
              <a:t>Max: $240*40=$9 </a:t>
            </a:r>
            <a:r>
              <a:rPr lang="ka-GE" sz="1600" dirty="0"/>
              <a:t>600 </a:t>
            </a:r>
            <a:r>
              <a:rPr lang="ka-GE" sz="1600" dirty="0" smtClean="0"/>
              <a:t>–  </a:t>
            </a:r>
            <a:r>
              <a:rPr lang="ka-GE" sz="1600" dirty="0"/>
              <a:t>(2,45  ვალუტის  კურსით ) -</a:t>
            </a:r>
            <a:r>
              <a:rPr lang="ka-GE" sz="1600" b="1" u="sng" dirty="0"/>
              <a:t>23 520 ლარი</a:t>
            </a:r>
            <a:r>
              <a:rPr lang="ka-GE" sz="1600" dirty="0"/>
              <a:t> </a:t>
            </a:r>
            <a:endParaRPr lang="en-US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1600" b="1" dirty="0" smtClean="0"/>
              <a:t>Tablets</a:t>
            </a:r>
          </a:p>
          <a:p>
            <a:r>
              <a:rPr lang="ka-GE" sz="1600" dirty="0" smtClean="0"/>
              <a:t>Min</a:t>
            </a:r>
            <a:r>
              <a:rPr lang="ka-GE" sz="1600" dirty="0"/>
              <a:t>: </a:t>
            </a:r>
            <a:r>
              <a:rPr lang="ka-GE" sz="1600" dirty="0" smtClean="0"/>
              <a:t>$200*40=$8 </a:t>
            </a:r>
            <a:r>
              <a:rPr lang="ka-GE" sz="1600" dirty="0"/>
              <a:t>000  (USD)  –( 2,45  ვალუტის  კურსით ) </a:t>
            </a:r>
            <a:r>
              <a:rPr lang="ka-GE" sz="1600" b="1" u="sng" dirty="0">
                <a:solidFill>
                  <a:schemeClr val="bg1">
                    <a:lumMod val="50000"/>
                  </a:schemeClr>
                </a:solidFill>
              </a:rPr>
              <a:t>19 600 ლარი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ka-GE" sz="1600" dirty="0"/>
              <a:t>Max: </a:t>
            </a:r>
            <a:r>
              <a:rPr lang="ka-GE" sz="1600" dirty="0" smtClean="0"/>
              <a:t>$250*40=$10 </a:t>
            </a:r>
            <a:r>
              <a:rPr lang="ka-GE" sz="1600" dirty="0"/>
              <a:t>000 (USD) – 2,45  ვალუტის  კურსით -</a:t>
            </a:r>
            <a:r>
              <a:rPr lang="ka-GE" sz="1600" b="1" u="sng" dirty="0"/>
              <a:t>24 500 ლარი </a:t>
            </a:r>
            <a:endParaRPr lang="en-US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1600" b="1" dirty="0" smtClean="0"/>
              <a:t>Soft</a:t>
            </a:r>
            <a:endParaRPr lang="en-US" sz="1600" dirty="0"/>
          </a:p>
          <a:p>
            <a:r>
              <a:rPr lang="ka-GE" sz="1600" dirty="0"/>
              <a:t>Min: </a:t>
            </a:r>
            <a:r>
              <a:rPr lang="ka-GE" sz="1600" dirty="0" smtClean="0"/>
              <a:t>$10</a:t>
            </a:r>
            <a:r>
              <a:rPr lang="ka-GE" sz="1600" dirty="0"/>
              <a:t> </a:t>
            </a:r>
            <a:r>
              <a:rPr lang="ka-GE" sz="1600" dirty="0" smtClean="0"/>
              <a:t>000  </a:t>
            </a:r>
            <a:r>
              <a:rPr lang="ka-GE" sz="1600" dirty="0"/>
              <a:t>–( 2,45  ვალუტის  კურსით ) </a:t>
            </a:r>
            <a:r>
              <a:rPr lang="ka-GE" sz="1600" b="1" u="sng" dirty="0">
                <a:solidFill>
                  <a:schemeClr val="bg1">
                    <a:lumMod val="50000"/>
                  </a:schemeClr>
                </a:solidFill>
              </a:rPr>
              <a:t>24 500 ლარი 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ka-GE" sz="1600" dirty="0"/>
              <a:t>Max: </a:t>
            </a:r>
            <a:r>
              <a:rPr lang="ka-GE" sz="1600" dirty="0" smtClean="0"/>
              <a:t>$20 </a:t>
            </a:r>
            <a:r>
              <a:rPr lang="ka-GE" sz="1600" dirty="0"/>
              <a:t>000 </a:t>
            </a:r>
            <a:r>
              <a:rPr lang="ka-GE" sz="1600" dirty="0" smtClean="0"/>
              <a:t>– (2,45  </a:t>
            </a:r>
            <a:r>
              <a:rPr lang="ka-GE" sz="1600" dirty="0"/>
              <a:t>ვალუტის  </a:t>
            </a:r>
            <a:r>
              <a:rPr lang="ka-GE" sz="1600" dirty="0" smtClean="0"/>
              <a:t>კურსით) </a:t>
            </a:r>
            <a:r>
              <a:rPr lang="ka-GE" sz="1600" dirty="0"/>
              <a:t>-</a:t>
            </a:r>
            <a:r>
              <a:rPr lang="ka-GE" sz="1600" b="1" u="sng" dirty="0"/>
              <a:t>49 000 ლარი</a:t>
            </a:r>
            <a:r>
              <a:rPr lang="ka-GE" sz="1600" dirty="0"/>
              <a:t> </a:t>
            </a:r>
            <a:endParaRPr lang="en-US" sz="1600" dirty="0"/>
          </a:p>
          <a:p>
            <a:r>
              <a:rPr lang="ka-GE" sz="2000" dirty="0"/>
              <a:t> </a:t>
            </a:r>
            <a:r>
              <a:rPr lang="ka-GE" sz="1600" dirty="0" smtClean="0"/>
              <a:t>შრომის ინსპექტორთა ეკიპირება - </a:t>
            </a:r>
            <a:r>
              <a:rPr lang="ka-GE" sz="1600" b="1" u="sng" dirty="0" smtClean="0"/>
              <a:t>8 200 ლარი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1600" dirty="0" smtClean="0"/>
              <a:t>ინსპექტირებისთვის საჭირო ხელსაწყოები - </a:t>
            </a:r>
            <a:r>
              <a:rPr lang="ka-GE" sz="1600" b="1" u="sng" dirty="0" smtClean="0"/>
              <a:t>49 682 ლარი </a:t>
            </a:r>
            <a:endParaRPr lang="en-US" sz="1600" b="1" u="sng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1600" dirty="0" smtClean="0">
                <a:solidFill>
                  <a:srgbClr val="FF0000"/>
                </a:solidFill>
              </a:rPr>
              <a:t>მაღალი გამავლობის ავტომობილი -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a-GE" sz="1600" dirty="0" smtClean="0">
                <a:solidFill>
                  <a:srgbClr val="FF0000"/>
                </a:solidFill>
              </a:rPr>
              <a:t>შრომის ინსპექტორების გადამზადება?? - </a:t>
            </a:r>
            <a:endParaRPr lang="ka-GE" sz="1600" b="1" u="sng" dirty="0"/>
          </a:p>
          <a:p>
            <a:r>
              <a:rPr lang="ka-GE" sz="2000" b="1" u="sng" dirty="0" smtClean="0">
                <a:solidFill>
                  <a:srgbClr val="008080"/>
                </a:solidFill>
              </a:rPr>
              <a:t>ჯამი -  </a:t>
            </a:r>
            <a:r>
              <a:rPr lang="en-US" sz="2000" b="1" u="sng" dirty="0" smtClean="0">
                <a:solidFill>
                  <a:srgbClr val="008080"/>
                </a:solidFill>
              </a:rPr>
              <a:t>Min: </a:t>
            </a:r>
            <a:r>
              <a:rPr lang="ka-GE" sz="2000" b="1" u="sng" dirty="0" smtClean="0">
                <a:solidFill>
                  <a:srgbClr val="008080"/>
                </a:solidFill>
              </a:rPr>
              <a:t>271 582 ლარი - </a:t>
            </a:r>
            <a:r>
              <a:rPr lang="en-US" sz="2000" b="1" u="sng" dirty="0" smtClean="0">
                <a:solidFill>
                  <a:srgbClr val="008080"/>
                </a:solidFill>
              </a:rPr>
              <a:t> Max: </a:t>
            </a:r>
            <a:r>
              <a:rPr lang="ka-GE" sz="2000" b="1" u="sng" dirty="0" smtClean="0">
                <a:solidFill>
                  <a:srgbClr val="008080"/>
                </a:solidFill>
              </a:rPr>
              <a:t>304 902 ლარი</a:t>
            </a:r>
            <a:endParaRPr lang="ka-GE" sz="2000" b="1" u="sng" dirty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50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3089</TotalTime>
  <Words>416</Words>
  <Application>Microsoft Office PowerPoint</Application>
  <PresentationFormat>On-screen Show (4:3)</PresentationFormat>
  <Paragraphs>79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Anuka</dc:creator>
  <cp:lastModifiedBy>Tamar Barkalaia</cp:lastModifiedBy>
  <cp:revision>338</cp:revision>
  <cp:lastPrinted>2017-09-29T07:29:06Z</cp:lastPrinted>
  <dcterms:created xsi:type="dcterms:W3CDTF">2012-07-10T17:34:05Z</dcterms:created>
  <dcterms:modified xsi:type="dcterms:W3CDTF">2018-03-20T11:34:56Z</dcterms:modified>
</cp:coreProperties>
</file>